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64" r:id="rId3"/>
    <p:sldId id="280" r:id="rId4"/>
    <p:sldId id="281" r:id="rId5"/>
    <p:sldId id="265" r:id="rId6"/>
    <p:sldId id="266" r:id="rId7"/>
    <p:sldId id="267" r:id="rId8"/>
    <p:sldId id="268" r:id="rId9"/>
    <p:sldId id="271" r:id="rId10"/>
    <p:sldId id="272" r:id="rId11"/>
    <p:sldId id="269" r:id="rId12"/>
    <p:sldId id="270" r:id="rId13"/>
    <p:sldId id="273" r:id="rId14"/>
    <p:sldId id="274" r:id="rId15"/>
    <p:sldId id="275" r:id="rId16"/>
    <p:sldId id="276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4696" autoAdjust="0"/>
  </p:normalViewPr>
  <p:slideViewPr>
    <p:cSldViewPr>
      <p:cViewPr>
        <p:scale>
          <a:sx n="67" d="100"/>
          <a:sy n="67" d="100"/>
        </p:scale>
        <p:origin x="-1231" y="-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77A30-F66A-4FDB-9A19-D6CDA7F1DD63}" type="datetimeFigureOut">
              <a:rPr lang="en-US" smtClean="0"/>
              <a:t>05/10/2017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59C22-8556-4D58-B486-08C4124FE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477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57747-0EAB-45B3-948E-84A793F14EF8}" type="datetimeFigureOut">
              <a:rPr lang="en-US" smtClean="0"/>
              <a:t>05/10/2017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28213-10B4-4B06-9978-1586F5CA3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123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28213-10B4-4B06-9978-1586F5CA3D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62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28213-10B4-4B06-9978-1586F5CA3D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62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28213-10B4-4B06-9978-1586F5CA3D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62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28213-10B4-4B06-9978-1586F5CA3D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62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28213-10B4-4B06-9978-1586F5CA3D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62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28213-10B4-4B06-9978-1586F5CA3D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62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28213-10B4-4B06-9978-1586F5CA3D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62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28213-10B4-4B06-9978-1586F5CA3D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62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28213-10B4-4B06-9978-1586F5CA3D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62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28213-10B4-4B06-9978-1586F5CA3D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62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28213-10B4-4B06-9978-1586F5CA3D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62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28213-10B4-4B06-9978-1586F5CA3D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62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28213-10B4-4B06-9978-1586F5CA3D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62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28213-10B4-4B06-9978-1586F5CA3D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62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28213-10B4-4B06-9978-1586F5CA3D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62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28213-10B4-4B06-9978-1586F5CA3D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62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28213-10B4-4B06-9978-1586F5CA3D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62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28213-10B4-4B06-9978-1586F5CA3D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62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81E-EDC3-4612-A2F6-36B8AF295B00}" type="datetime1">
              <a:rPr lang="en-US" smtClean="0"/>
              <a:t>05/10/2017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9405-53FD-4BB9-8DB9-1E8F61CDE7A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905000" y="6472237"/>
            <a:ext cx="5867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</a:t>
            </a:r>
            <a:r>
              <a:rPr lang="en-US" sz="1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ighest quality and </a:t>
            </a:r>
            <a:r>
              <a:rPr lang="en-US" sz="1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</a:t>
            </a:r>
            <a:r>
              <a:rPr lang="en-US" sz="1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est service for </a:t>
            </a:r>
            <a:r>
              <a:rPr lang="en-US" sz="1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</a:t>
            </a:r>
            <a:r>
              <a:rPr lang="en-US" sz="1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ll </a:t>
            </a:r>
            <a:endParaRPr lang="en-US" sz="1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9221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rgbClr val="00B0F0">
                <a:lumMod val="43000"/>
                <a:lumOff val="57000"/>
              </a:srgbClr>
            </a:gs>
            <a:gs pos="95000">
              <a:schemeClr val="accent1">
                <a:tint val="23500"/>
                <a:satMod val="160000"/>
                <a:lumMod val="34000"/>
                <a:lumOff val="66000"/>
                <a:alpha val="61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1B7E4-A22B-47BA-BFB9-A6CF3EC74958}" type="datetime1">
              <a:rPr lang="en-US" smtClean="0"/>
              <a:t>05/10/2017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89405-53FD-4BB9-8DB9-1E8F61CDE7A3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338" y="0"/>
            <a:ext cx="7239001" cy="105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qoD7q16nMN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s://goo.gl/maps/omvFiRBQkHE2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qoD7q16nMNy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s://goo.gl/maps/NuVcSVWNuSq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qoD7q16nMN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s://goo.gl/maps/fmvN3CcfJq22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qoD7q16nMNy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https://goo.gl/maps/qmSufLm2vfR2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qoD7q16nMNy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hyperlink" Target="https://goo.gl/maps/pfzQrbE4JyQ2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qoD7q16nMN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goo.gl/maps/hTpPPLR161U2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qoD7q16nMN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goo.gl/maps/xBaB1qKsM4B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qoD7q16nMN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goo.gl/maps/3kJDFaocfrK2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qoD7q16nMN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goo.gl/maps/BgeJciUdHk62" TargetMode="External"/><Relationship Id="rId4" Type="http://schemas.openxmlformats.org/officeDocument/2006/relationships/hyperlink" Target="https://goo.gl/maps/vamF7kGiYGH2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qoD7q16nMN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goo.gl/maps/b1dsfLh69tS2" TargetMode="External"/><Relationship Id="rId4" Type="http://schemas.openxmlformats.org/officeDocument/2006/relationships/hyperlink" Target="https://goo.gl/maps/P1tt6Xd9TYP2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9405-53FD-4BB9-8DB9-1E8F61CDE7A3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61327" y="1126868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PANKO TAM THĂNG - ICD TRANSIMEX, HCM CITY</a:t>
            </a:r>
            <a:endParaRPr lang="en-US" b="1" dirty="0">
              <a:solidFill>
                <a:srgbClr val="00B05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871"/>
              </p:ext>
            </p:extLst>
          </p:nvPr>
        </p:nvGraphicFramePr>
        <p:xfrm>
          <a:off x="533400" y="1600200"/>
          <a:ext cx="8001000" cy="443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4648200"/>
                <a:gridCol w="1447800"/>
                <a:gridCol w="1295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Street</a:t>
                      </a:r>
                      <a:r>
                        <a:rPr lang="en-US" baseline="0" dirty="0" smtClean="0"/>
                        <a:t>s </a:t>
                      </a:r>
                      <a:r>
                        <a:rPr lang="en-US" baseline="0" dirty="0" err="1" smtClean="0"/>
                        <a:t>Name_Distric_Provice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Distance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ETA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 b="1" dirty="0" smtClean="0">
                          <a:latin typeface="Calibri" pitchFamily="34" charset="0"/>
                          <a:cs typeface="Calibri" pitchFamily="34" charset="0"/>
                        </a:rPr>
                        <a:t>Công Ty TNHH MTV Panko Tam Thăng</a:t>
                      </a:r>
                      <a:endParaRPr lang="vi-VN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Tp.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Quảng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Ngãi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Quảng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Ngãi</a:t>
                      </a:r>
                      <a:endParaRPr lang="en-US" sz="1600" b="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75,5 km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Bùi Thị Xuân, Tp. Qui Nhơn, Bình Định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177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km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Hòa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Kiến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Tp.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Tuy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Hòa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Phú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Yên</a:t>
                      </a:r>
                      <a:endParaRPr lang="vi-VN" sz="1600" b="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90,5 km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Diên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Khánh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Diên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Khánh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Khánh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Hòa</a:t>
                      </a:r>
                      <a:endParaRPr lang="vi-VN" sz="1600" b="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122 km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Chợ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Lầu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Bình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Thuận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Việt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Nam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175 km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Long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Khánh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Đồng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Nai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172 km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Hồ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Chí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Minh - Long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Thành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-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Dầu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Giây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Highway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14,3 km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9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Toll </a:t>
                      </a:r>
                      <a:r>
                        <a:rPr lang="vi-VN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Hà Nội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Highway</a:t>
                      </a:r>
                      <a:r>
                        <a:rPr lang="vi-VN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9 District, HCM</a:t>
                      </a:r>
                      <a:endParaRPr lang="vi-VN" sz="1600" b="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57,8 km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r>
                        <a:rPr lang="vi-VN" sz="1600" b="1" dirty="0" smtClean="0">
                          <a:solidFill>
                            <a:srgbClr val="00B050"/>
                          </a:solidFill>
                          <a:latin typeface="Calibri" pitchFamily="34" charset="0"/>
                          <a:cs typeface="Calibri" pitchFamily="34" charset="0"/>
                        </a:rPr>
                        <a:t>CD Transimex</a:t>
                      </a:r>
                      <a:r>
                        <a:rPr lang="en-US" sz="1600" b="1" baseline="0" dirty="0" smtClean="0">
                          <a:solidFill>
                            <a:srgbClr val="00B05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vi-VN" sz="1600" b="1" dirty="0" smtClean="0">
                          <a:solidFill>
                            <a:srgbClr val="00B050"/>
                          </a:solidFill>
                          <a:latin typeface="Calibri" pitchFamily="34" charset="0"/>
                          <a:cs typeface="Calibri" pitchFamily="34" charset="0"/>
                        </a:rPr>
                        <a:t>Bình ThọTrường Thọ, Thủ Đức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1,6 km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TOTAL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855 Km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70C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16h-31m</a:t>
                      </a:r>
                      <a:endParaRPr lang="en-US" sz="1600" b="1" kern="1200" dirty="0">
                        <a:solidFill>
                          <a:srgbClr val="0070C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1000" y="6031468"/>
            <a:ext cx="5779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ETA is only for Truck moving  , not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incluse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rest time of driver</a:t>
            </a:r>
          </a:p>
        </p:txBody>
      </p:sp>
    </p:spTree>
    <p:extLst>
      <p:ext uri="{BB962C8B-B14F-4D97-AF65-F5344CB8AC3E}">
        <p14:creationId xmlns:p14="http://schemas.microsoft.com/office/powerpoint/2010/main" val="231177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9405-53FD-4BB9-8DB9-1E8F61CDE7A3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61327" y="1126868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PANKO TAM THĂNG – TÂN SƠN NHẤT AIRPORT, HCM CITY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09600" y="5791200"/>
            <a:ext cx="1600200" cy="990600"/>
            <a:chOff x="1143000" y="5622666"/>
            <a:chExt cx="1828800" cy="1082934"/>
          </a:xfrm>
        </p:grpSpPr>
        <p:sp>
          <p:nvSpPr>
            <p:cNvPr id="8" name="Right Arrow 7">
              <a:hlinkClick r:id="rId3"/>
            </p:cNvPr>
            <p:cNvSpPr/>
            <p:nvPr/>
          </p:nvSpPr>
          <p:spPr>
            <a:xfrm>
              <a:off x="1143000" y="5622666"/>
              <a:ext cx="1828800" cy="1082934"/>
            </a:xfrm>
            <a:prstGeom prst="rightArrow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47800" y="5869632"/>
              <a:ext cx="1371600" cy="504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2"/>
                  </a:solidFill>
                </a:rPr>
                <a:t>Check online </a:t>
              </a:r>
            </a:p>
            <a:p>
              <a:r>
                <a:rPr lang="en-US" sz="1200" b="1" dirty="0" smtClean="0">
                  <a:solidFill>
                    <a:schemeClr val="accent2"/>
                  </a:solidFill>
                </a:rPr>
                <a:t>Google Map</a:t>
              </a:r>
              <a:endParaRPr lang="en-US" sz="12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200400" y="6017109"/>
            <a:ext cx="1273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Main Route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43600" y="6017109"/>
            <a:ext cx="1211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Sub- Route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428750"/>
            <a:ext cx="7772400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62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9405-53FD-4BB9-8DB9-1E8F61CDE7A3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61327" y="1126868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PANKO TAM THĂNG – NEWPORT_CÁI MÉP ,BARIA VUNGTAU PROVINCE</a:t>
            </a:r>
            <a:endParaRPr lang="en-US" b="1" dirty="0">
              <a:solidFill>
                <a:srgbClr val="00B05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651080"/>
              </p:ext>
            </p:extLst>
          </p:nvPr>
        </p:nvGraphicFramePr>
        <p:xfrm>
          <a:off x="533400" y="1600200"/>
          <a:ext cx="8001000" cy="443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4648200"/>
                <a:gridCol w="1447800"/>
                <a:gridCol w="1295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Street</a:t>
                      </a:r>
                      <a:r>
                        <a:rPr lang="en-US" baseline="0" dirty="0" smtClean="0"/>
                        <a:t>s </a:t>
                      </a:r>
                      <a:r>
                        <a:rPr lang="en-US" baseline="0" dirty="0" err="1" smtClean="0"/>
                        <a:t>Name_Distric_Provice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Distance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ETA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 b="1" dirty="0" smtClean="0">
                          <a:latin typeface="Calibri" pitchFamily="34" charset="0"/>
                          <a:cs typeface="Calibri" pitchFamily="34" charset="0"/>
                        </a:rPr>
                        <a:t>Công Ty TNHH MTV Panko Tam Thăng</a:t>
                      </a:r>
                      <a:endParaRPr lang="vi-VN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Tp.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Quảng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Ngãi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Quảng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Ngãi</a:t>
                      </a:r>
                      <a:endParaRPr lang="en-US" sz="1600" b="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75,5 km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Bùi Thị Xuân, Tp. Qui Nhơn, Bình Định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177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km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Hòa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Kiến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Tp.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Tuy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Hòa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Phú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Yên</a:t>
                      </a:r>
                      <a:endParaRPr lang="vi-VN" sz="1600" b="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90,5 km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Diên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Khánh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Diên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Khánh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Khánh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Hòa</a:t>
                      </a:r>
                      <a:endParaRPr lang="vi-VN" sz="1600" b="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122 km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Chợ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Lầu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Bình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Thuận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Việt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Nam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175 km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Long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Khánh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Đồng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Nai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172 km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AH17,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dirty="0" err="1" smtClean="0"/>
                        <a:t>Tân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Thành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Bà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Rịa</a:t>
                      </a:r>
                      <a:r>
                        <a:rPr lang="en-US" sz="1600" dirty="0" smtClean="0"/>
                        <a:t> - </a:t>
                      </a:r>
                      <a:r>
                        <a:rPr lang="en-US" sz="1600" dirty="0" err="1" smtClean="0"/>
                        <a:t>Vũng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Tàu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48,7</a:t>
                      </a:r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km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9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AH 17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Tân</a:t>
                      </a:r>
                      <a:r>
                        <a:rPr lang="en-US" sz="1600" b="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Phước</a:t>
                      </a:r>
                      <a:r>
                        <a:rPr lang="en-US" sz="1600" b="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, </a:t>
                      </a:r>
                      <a:r>
                        <a:rPr lang="en-US" sz="1600" b="0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Tân</a:t>
                      </a:r>
                      <a:r>
                        <a:rPr lang="en-US" sz="1600" b="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Thành</a:t>
                      </a:r>
                      <a:r>
                        <a:rPr lang="en-US" sz="1600" b="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, BRVT</a:t>
                      </a:r>
                      <a:endParaRPr lang="vi-VN" sz="16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6,9 km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Newport</a:t>
                      </a:r>
                      <a:r>
                        <a:rPr lang="en-US" sz="1600" b="1" baseline="0" dirty="0" smtClean="0">
                          <a:solidFill>
                            <a:srgbClr val="00B050"/>
                          </a:solidFill>
                        </a:rPr>
                        <a:t> Container International </a:t>
                      </a:r>
                      <a:r>
                        <a:rPr lang="en-US" sz="1600" b="1" baseline="0" dirty="0" err="1" smtClean="0">
                          <a:solidFill>
                            <a:srgbClr val="00B050"/>
                          </a:solidFill>
                        </a:rPr>
                        <a:t>Cai</a:t>
                      </a:r>
                      <a:r>
                        <a:rPr lang="en-US" sz="1600" b="1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B050"/>
                          </a:solidFill>
                        </a:rPr>
                        <a:t>Mep_BRVT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 km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TOTAL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871 Km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70C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16h-40m</a:t>
                      </a:r>
                      <a:endParaRPr lang="en-US" sz="1600" b="1" kern="1200" dirty="0">
                        <a:solidFill>
                          <a:srgbClr val="0070C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6096000"/>
            <a:ext cx="5779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ETA is only for Truck moving  , not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incluse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rest time of driver</a:t>
            </a:r>
          </a:p>
        </p:txBody>
      </p:sp>
    </p:spTree>
    <p:extLst>
      <p:ext uri="{BB962C8B-B14F-4D97-AF65-F5344CB8AC3E}">
        <p14:creationId xmlns:p14="http://schemas.microsoft.com/office/powerpoint/2010/main" val="355091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9405-53FD-4BB9-8DB9-1E8F61CDE7A3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61327" y="1126868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PANKO TAM THĂNG – NEWPORT_CÁI </a:t>
            </a:r>
            <a:r>
              <a:rPr lang="en-US" b="1" dirty="0" smtClean="0">
                <a:solidFill>
                  <a:srgbClr val="00B050"/>
                </a:solidFill>
              </a:rPr>
              <a:t>MÉP, </a:t>
            </a:r>
            <a:r>
              <a:rPr lang="en-US" b="1" dirty="0">
                <a:solidFill>
                  <a:srgbClr val="00B050"/>
                </a:solidFill>
              </a:rPr>
              <a:t>BARIA VUNGTAU </a:t>
            </a:r>
            <a:r>
              <a:rPr lang="en-US" b="1" dirty="0" smtClean="0">
                <a:solidFill>
                  <a:srgbClr val="00B050"/>
                </a:solidFill>
              </a:rPr>
              <a:t>PROVINCE </a:t>
            </a:r>
            <a:endParaRPr lang="en-US" b="1" dirty="0">
              <a:solidFill>
                <a:srgbClr val="00B05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9600" y="5791200"/>
            <a:ext cx="1600200" cy="990600"/>
            <a:chOff x="1143000" y="5622666"/>
            <a:chExt cx="1828800" cy="1082934"/>
          </a:xfrm>
        </p:grpSpPr>
        <p:sp>
          <p:nvSpPr>
            <p:cNvPr id="8" name="Right Arrow 7">
              <a:hlinkClick r:id="rId3"/>
            </p:cNvPr>
            <p:cNvSpPr/>
            <p:nvPr/>
          </p:nvSpPr>
          <p:spPr>
            <a:xfrm>
              <a:off x="1143000" y="5622666"/>
              <a:ext cx="1828800" cy="1082934"/>
            </a:xfrm>
            <a:prstGeom prst="rightArrow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47800" y="5869632"/>
              <a:ext cx="1371600" cy="504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2"/>
                  </a:solidFill>
                </a:rPr>
                <a:t>Check online </a:t>
              </a:r>
            </a:p>
            <a:p>
              <a:r>
                <a:rPr lang="en-US" sz="1200" b="1" dirty="0" smtClean="0">
                  <a:solidFill>
                    <a:schemeClr val="accent2"/>
                  </a:solidFill>
                </a:rPr>
                <a:t>Google Map</a:t>
              </a:r>
              <a:endParaRPr lang="en-US" sz="12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200400" y="6017109"/>
            <a:ext cx="1273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Main Route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43600" y="6017109"/>
            <a:ext cx="1211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Sub- Route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239000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61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9405-53FD-4BB9-8DB9-1E8F61CDE7A3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61327" y="1126868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PANKO TAM THĂNG – PANKO VINA ,BINH DUONG PROVINCE</a:t>
            </a:r>
            <a:endParaRPr lang="en-US" b="1" dirty="0">
              <a:solidFill>
                <a:srgbClr val="00B05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406116"/>
              </p:ext>
            </p:extLst>
          </p:nvPr>
        </p:nvGraphicFramePr>
        <p:xfrm>
          <a:off x="533400" y="1600200"/>
          <a:ext cx="8001000" cy="443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4953000"/>
                <a:gridCol w="1143000"/>
                <a:gridCol w="1295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Street</a:t>
                      </a:r>
                      <a:r>
                        <a:rPr lang="en-US" baseline="0" dirty="0" smtClean="0"/>
                        <a:t>s </a:t>
                      </a:r>
                      <a:r>
                        <a:rPr lang="en-US" baseline="0" dirty="0" err="1" smtClean="0"/>
                        <a:t>Name_Distric_Provice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Distance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ETA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 (Body)"/>
                        </a:rPr>
                        <a:t>1</a:t>
                      </a:r>
                      <a:endParaRPr lang="en-US" sz="1400" dirty="0">
                        <a:latin typeface="Calibri (Body)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400" b="0" dirty="0" smtClean="0">
                          <a:latin typeface="Calibri (Body)"/>
                        </a:rPr>
                        <a:t>Công Ty TNHH MTV Panko Tam Thăng</a:t>
                      </a:r>
                      <a:endParaRPr lang="vi-VN" sz="1400" b="0" dirty="0">
                        <a:latin typeface="Calibri (Body)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 (Body)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 (Body)"/>
                        </a:rPr>
                        <a:t>2</a:t>
                      </a:r>
                      <a:endParaRPr lang="en-US" sz="1400" dirty="0">
                        <a:latin typeface="Calibri (Body)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kern="1200" dirty="0" smtClean="0">
                          <a:latin typeface="Calibri (Body)"/>
                        </a:rPr>
                        <a:t>Tp. </a:t>
                      </a:r>
                      <a:r>
                        <a:rPr lang="en-US" sz="1400" b="0" kern="1200" dirty="0" err="1" smtClean="0">
                          <a:latin typeface="Calibri (Body)"/>
                        </a:rPr>
                        <a:t>Quảng</a:t>
                      </a:r>
                      <a:r>
                        <a:rPr lang="en-US" sz="1400" b="0" kern="1200" dirty="0" smtClean="0">
                          <a:latin typeface="Calibri (Body)"/>
                        </a:rPr>
                        <a:t> </a:t>
                      </a:r>
                      <a:r>
                        <a:rPr lang="en-US" sz="1400" b="0" kern="1200" dirty="0" err="1" smtClean="0">
                          <a:latin typeface="Calibri (Body)"/>
                        </a:rPr>
                        <a:t>Ngãi</a:t>
                      </a:r>
                      <a:r>
                        <a:rPr lang="en-US" sz="1400" b="0" kern="1200" dirty="0" smtClean="0">
                          <a:latin typeface="Calibri (Body)"/>
                        </a:rPr>
                        <a:t>, </a:t>
                      </a:r>
                      <a:r>
                        <a:rPr lang="en-US" sz="1400" b="0" kern="1200" dirty="0" err="1" smtClean="0">
                          <a:latin typeface="Calibri (Body)"/>
                        </a:rPr>
                        <a:t>Quảng</a:t>
                      </a:r>
                      <a:r>
                        <a:rPr lang="en-US" sz="1400" b="0" kern="1200" dirty="0" smtClean="0">
                          <a:latin typeface="Calibri (Body)"/>
                        </a:rPr>
                        <a:t> </a:t>
                      </a:r>
                      <a:r>
                        <a:rPr lang="en-US" sz="1400" b="0" kern="1200" dirty="0" err="1" smtClean="0">
                          <a:latin typeface="Calibri (Body)"/>
                        </a:rPr>
                        <a:t>Ngãi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latin typeface="Calibri (Body)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Calibri (Body)"/>
                        </a:rPr>
                        <a:t>75,5 km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libri (Body)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 (Body)"/>
                        </a:rPr>
                        <a:t>3</a:t>
                      </a:r>
                      <a:endParaRPr lang="en-US" sz="1400" dirty="0">
                        <a:latin typeface="Calibri (Body)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400" b="0" kern="1200" dirty="0" smtClean="0">
                          <a:latin typeface="Calibri (Body)"/>
                        </a:rPr>
                        <a:t>Bùi Thị Xuân, Tp. Qui Nhơn, Bình Định</a:t>
                      </a:r>
                      <a:endParaRPr lang="vi-VN" sz="1400" b="0" kern="1200" dirty="0" smtClean="0">
                        <a:solidFill>
                          <a:schemeClr val="dk1"/>
                        </a:solidFill>
                        <a:latin typeface="Calibri (Body)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Calibri (Body)"/>
                        </a:rPr>
                        <a:t>177</a:t>
                      </a:r>
                      <a:r>
                        <a:rPr lang="en-US" sz="1400" b="0" baseline="0" dirty="0" smtClean="0">
                          <a:latin typeface="Calibri (Body)"/>
                        </a:rPr>
                        <a:t> km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libri (Body)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 (Body)"/>
                        </a:rPr>
                        <a:t>4</a:t>
                      </a:r>
                      <a:endParaRPr lang="en-US" sz="1400" dirty="0">
                        <a:latin typeface="Calibri (Body)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0" kern="1200" dirty="0" err="1" smtClean="0">
                          <a:latin typeface="Calibri (Body)"/>
                        </a:rPr>
                        <a:t>Hòa</a:t>
                      </a:r>
                      <a:r>
                        <a:rPr lang="en-US" sz="1400" b="0" kern="1200" dirty="0" smtClean="0">
                          <a:latin typeface="Calibri (Body)"/>
                        </a:rPr>
                        <a:t> </a:t>
                      </a:r>
                      <a:r>
                        <a:rPr lang="en-US" sz="1400" b="0" kern="1200" dirty="0" err="1" smtClean="0">
                          <a:latin typeface="Calibri (Body)"/>
                        </a:rPr>
                        <a:t>Kiến</a:t>
                      </a:r>
                      <a:r>
                        <a:rPr lang="en-US" sz="1400" b="0" kern="1200" dirty="0" smtClean="0">
                          <a:latin typeface="Calibri (Body)"/>
                        </a:rPr>
                        <a:t>, Tp. </a:t>
                      </a:r>
                      <a:r>
                        <a:rPr lang="en-US" sz="1400" b="0" kern="1200" dirty="0" err="1" smtClean="0">
                          <a:latin typeface="Calibri (Body)"/>
                        </a:rPr>
                        <a:t>Tuy</a:t>
                      </a:r>
                      <a:r>
                        <a:rPr lang="en-US" sz="1400" b="0" kern="1200" dirty="0" smtClean="0">
                          <a:latin typeface="Calibri (Body)"/>
                        </a:rPr>
                        <a:t> </a:t>
                      </a:r>
                      <a:r>
                        <a:rPr lang="en-US" sz="1400" b="0" kern="1200" dirty="0" err="1" smtClean="0">
                          <a:latin typeface="Calibri (Body)"/>
                        </a:rPr>
                        <a:t>Hòa</a:t>
                      </a:r>
                      <a:r>
                        <a:rPr lang="en-US" sz="1400" b="0" kern="1200" dirty="0" smtClean="0">
                          <a:latin typeface="Calibri (Body)"/>
                        </a:rPr>
                        <a:t>, </a:t>
                      </a:r>
                      <a:r>
                        <a:rPr lang="en-US" sz="1400" b="0" kern="1200" dirty="0" err="1" smtClean="0">
                          <a:latin typeface="Calibri (Body)"/>
                        </a:rPr>
                        <a:t>Phú</a:t>
                      </a:r>
                      <a:r>
                        <a:rPr lang="en-US" sz="1400" b="0" kern="1200" dirty="0" smtClean="0">
                          <a:latin typeface="Calibri (Body)"/>
                        </a:rPr>
                        <a:t> </a:t>
                      </a:r>
                      <a:r>
                        <a:rPr lang="en-US" sz="1400" b="0" kern="1200" dirty="0" err="1" smtClean="0">
                          <a:latin typeface="Calibri (Body)"/>
                        </a:rPr>
                        <a:t>Yên</a:t>
                      </a:r>
                      <a:endParaRPr lang="vi-VN" sz="1400" b="0" kern="1200" dirty="0" smtClean="0">
                        <a:solidFill>
                          <a:schemeClr val="dk1"/>
                        </a:solidFill>
                        <a:latin typeface="Calibri (Body)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Calibri (Body)"/>
                        </a:rPr>
                        <a:t>90,5 km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libri (Body)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 (Body)"/>
                        </a:rPr>
                        <a:t>5</a:t>
                      </a:r>
                      <a:endParaRPr lang="en-US" sz="1400" dirty="0">
                        <a:latin typeface="Calibri (Body)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0" kern="1200" dirty="0" err="1" smtClean="0">
                          <a:latin typeface="Calibri (Body)"/>
                        </a:rPr>
                        <a:t>Diên</a:t>
                      </a:r>
                      <a:r>
                        <a:rPr lang="en-US" sz="1400" b="0" kern="1200" dirty="0" smtClean="0">
                          <a:latin typeface="Calibri (Body)"/>
                        </a:rPr>
                        <a:t> </a:t>
                      </a:r>
                      <a:r>
                        <a:rPr lang="en-US" sz="1400" b="0" kern="1200" dirty="0" err="1" smtClean="0">
                          <a:latin typeface="Calibri (Body)"/>
                        </a:rPr>
                        <a:t>Khánh</a:t>
                      </a:r>
                      <a:r>
                        <a:rPr lang="en-US" sz="1400" b="0" kern="1200" dirty="0" smtClean="0">
                          <a:latin typeface="Calibri (Body)"/>
                        </a:rPr>
                        <a:t>, </a:t>
                      </a:r>
                      <a:r>
                        <a:rPr lang="en-US" sz="1400" b="0" kern="1200" dirty="0" err="1" smtClean="0">
                          <a:latin typeface="Calibri (Body)"/>
                        </a:rPr>
                        <a:t>Diên</a:t>
                      </a:r>
                      <a:r>
                        <a:rPr lang="en-US" sz="1400" b="0" kern="1200" dirty="0" smtClean="0">
                          <a:latin typeface="Calibri (Body)"/>
                        </a:rPr>
                        <a:t> </a:t>
                      </a:r>
                      <a:r>
                        <a:rPr lang="en-US" sz="1400" b="0" kern="1200" dirty="0" err="1" smtClean="0">
                          <a:latin typeface="Calibri (Body)"/>
                        </a:rPr>
                        <a:t>Khánh</a:t>
                      </a:r>
                      <a:r>
                        <a:rPr lang="en-US" sz="1400" b="0" kern="1200" dirty="0" smtClean="0">
                          <a:latin typeface="Calibri (Body)"/>
                        </a:rPr>
                        <a:t>, </a:t>
                      </a:r>
                      <a:r>
                        <a:rPr lang="en-US" sz="1400" b="0" kern="1200" dirty="0" err="1" smtClean="0">
                          <a:latin typeface="Calibri (Body)"/>
                        </a:rPr>
                        <a:t>Khánh</a:t>
                      </a:r>
                      <a:r>
                        <a:rPr lang="en-US" sz="1400" b="0" kern="1200" dirty="0" smtClean="0">
                          <a:latin typeface="Calibri (Body)"/>
                        </a:rPr>
                        <a:t> </a:t>
                      </a:r>
                      <a:r>
                        <a:rPr lang="en-US" sz="1400" b="0" kern="1200" dirty="0" err="1" smtClean="0">
                          <a:latin typeface="Calibri (Body)"/>
                        </a:rPr>
                        <a:t>Hòa</a:t>
                      </a:r>
                      <a:endParaRPr lang="vi-VN" sz="1400" b="0" kern="1200" dirty="0" smtClean="0">
                        <a:solidFill>
                          <a:schemeClr val="dk1"/>
                        </a:solidFill>
                        <a:latin typeface="Calibri (Body)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 smtClean="0">
                          <a:latin typeface="Calibri (Body)"/>
                        </a:rPr>
                        <a:t>122 km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libri (Body)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latin typeface="Calibri (Body)"/>
                        </a:rPr>
                        <a:t>6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alibri (Body)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kern="1200" dirty="0" err="1" smtClean="0">
                          <a:latin typeface="Calibri (Body)"/>
                        </a:rPr>
                        <a:t>Chợ</a:t>
                      </a:r>
                      <a:r>
                        <a:rPr lang="en-US" sz="1400" b="0" kern="1200" dirty="0" smtClean="0">
                          <a:latin typeface="Calibri (Body)"/>
                        </a:rPr>
                        <a:t> </a:t>
                      </a:r>
                      <a:r>
                        <a:rPr lang="en-US" sz="1400" b="0" kern="1200" dirty="0" err="1" smtClean="0">
                          <a:latin typeface="Calibri (Body)"/>
                        </a:rPr>
                        <a:t>Lầu</a:t>
                      </a:r>
                      <a:r>
                        <a:rPr lang="en-US" sz="1400" b="0" kern="1200" dirty="0" smtClean="0">
                          <a:latin typeface="Calibri (Body)"/>
                        </a:rPr>
                        <a:t>, </a:t>
                      </a:r>
                      <a:r>
                        <a:rPr lang="en-US" sz="1400" b="0" kern="1200" dirty="0" err="1" smtClean="0">
                          <a:latin typeface="Calibri (Body)"/>
                        </a:rPr>
                        <a:t>Bình</a:t>
                      </a:r>
                      <a:r>
                        <a:rPr lang="en-US" sz="1400" b="0" kern="1200" dirty="0" smtClean="0">
                          <a:latin typeface="Calibri (Body)"/>
                        </a:rPr>
                        <a:t> </a:t>
                      </a:r>
                      <a:r>
                        <a:rPr lang="en-US" sz="1400" b="0" kern="1200" dirty="0" err="1" smtClean="0">
                          <a:latin typeface="Calibri (Body)"/>
                        </a:rPr>
                        <a:t>Thuận</a:t>
                      </a:r>
                      <a:r>
                        <a:rPr lang="en-US" sz="1400" b="0" kern="1200" dirty="0" smtClean="0">
                          <a:latin typeface="Calibri (Body)"/>
                        </a:rPr>
                        <a:t>, </a:t>
                      </a:r>
                      <a:r>
                        <a:rPr lang="en-US" sz="1400" b="0" kern="1200" dirty="0" err="1" smtClean="0">
                          <a:latin typeface="Calibri (Body)"/>
                        </a:rPr>
                        <a:t>Việt</a:t>
                      </a:r>
                      <a:r>
                        <a:rPr lang="en-US" sz="1400" b="0" kern="1200" dirty="0" smtClean="0">
                          <a:latin typeface="Calibri (Body)"/>
                        </a:rPr>
                        <a:t> Nam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Calibri (Body)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 smtClean="0">
                          <a:latin typeface="Calibri (Body)"/>
                        </a:rPr>
                        <a:t>175 km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Calibri (Body)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latin typeface="Calibri (Body)"/>
                        </a:rPr>
                        <a:t>7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alibri (Body)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kern="1200" dirty="0" smtClean="0">
                          <a:latin typeface="Calibri (Body)"/>
                        </a:rPr>
                        <a:t>Long </a:t>
                      </a:r>
                      <a:r>
                        <a:rPr lang="en-US" sz="1400" b="0" kern="1200" dirty="0" err="1" smtClean="0">
                          <a:latin typeface="Calibri (Body)"/>
                        </a:rPr>
                        <a:t>Khánh</a:t>
                      </a:r>
                      <a:r>
                        <a:rPr lang="en-US" sz="1400" b="0" kern="1200" dirty="0" smtClean="0">
                          <a:latin typeface="Calibri (Body)"/>
                        </a:rPr>
                        <a:t>, </a:t>
                      </a:r>
                      <a:r>
                        <a:rPr lang="en-US" sz="1400" b="0" kern="1200" dirty="0" err="1" smtClean="0">
                          <a:latin typeface="Calibri (Body)"/>
                        </a:rPr>
                        <a:t>Đồng</a:t>
                      </a:r>
                      <a:r>
                        <a:rPr lang="en-US" sz="1400" b="0" kern="1200" dirty="0" smtClean="0">
                          <a:latin typeface="Calibri (Body)"/>
                        </a:rPr>
                        <a:t> </a:t>
                      </a:r>
                      <a:r>
                        <a:rPr lang="en-US" sz="1400" b="0" kern="1200" dirty="0" err="1" smtClean="0">
                          <a:latin typeface="Calibri (Body)"/>
                        </a:rPr>
                        <a:t>Nai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Calibri (Body)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 smtClean="0">
                          <a:latin typeface="Calibri (Body)"/>
                        </a:rPr>
                        <a:t>172 km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Calibri (Body)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latin typeface="Calibri (Body)"/>
                        </a:rPr>
                        <a:t>8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alibri (Body)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err="1" smtClean="0">
                          <a:latin typeface="Calibri (Body)"/>
                        </a:rPr>
                        <a:t>Trảng</a:t>
                      </a:r>
                      <a:r>
                        <a:rPr lang="en-US" sz="1400" b="0" dirty="0" smtClean="0">
                          <a:latin typeface="Calibri (Body)"/>
                        </a:rPr>
                        <a:t> </a:t>
                      </a:r>
                      <a:r>
                        <a:rPr lang="en-US" sz="1400" b="0" dirty="0" err="1" smtClean="0">
                          <a:latin typeface="Calibri (Body)"/>
                        </a:rPr>
                        <a:t>Bom</a:t>
                      </a:r>
                      <a:r>
                        <a:rPr lang="en-US" sz="1400" b="0" dirty="0" smtClean="0">
                          <a:latin typeface="Calibri (Body)"/>
                        </a:rPr>
                        <a:t>, </a:t>
                      </a:r>
                      <a:r>
                        <a:rPr lang="en-US" sz="1400" b="0" dirty="0" err="1" smtClean="0">
                          <a:latin typeface="Calibri (Body)"/>
                        </a:rPr>
                        <a:t>Đồng</a:t>
                      </a:r>
                      <a:r>
                        <a:rPr lang="en-US" sz="1400" b="0" dirty="0" smtClean="0">
                          <a:latin typeface="Calibri (Body)"/>
                        </a:rPr>
                        <a:t> </a:t>
                      </a:r>
                      <a:r>
                        <a:rPr lang="en-US" sz="1400" b="0" dirty="0" err="1" smtClean="0">
                          <a:latin typeface="Calibri (Body)"/>
                        </a:rPr>
                        <a:t>Nai</a:t>
                      </a:r>
                      <a:endParaRPr lang="en-US" sz="1400" b="0" dirty="0">
                        <a:latin typeface="Calibri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baseline="0" dirty="0" smtClean="0">
                          <a:latin typeface="Calibri (Body)"/>
                        </a:rPr>
                        <a:t>34,8 km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Calibri (Body)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latin typeface="Calibri (Body)"/>
                        </a:rPr>
                        <a:t>9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alibri (Body)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err="1" smtClean="0">
                          <a:latin typeface="Calibri (Body)"/>
                        </a:rPr>
                        <a:t>Hà</a:t>
                      </a:r>
                      <a:r>
                        <a:rPr lang="en-US" sz="1400" b="0" dirty="0" smtClean="0">
                          <a:latin typeface="Calibri (Body)"/>
                        </a:rPr>
                        <a:t> </a:t>
                      </a:r>
                      <a:r>
                        <a:rPr lang="en-US" sz="1400" b="0" dirty="0" err="1" smtClean="0">
                          <a:latin typeface="Calibri (Body)"/>
                        </a:rPr>
                        <a:t>Nội</a:t>
                      </a:r>
                      <a:r>
                        <a:rPr lang="en-US" sz="1400" b="0" dirty="0" smtClean="0">
                          <a:latin typeface="Calibri (Body)"/>
                        </a:rPr>
                        <a:t> Road</a:t>
                      </a:r>
                      <a:r>
                        <a:rPr lang="en-US" sz="1400" b="0" baseline="0" dirty="0" smtClean="0">
                          <a:latin typeface="Calibri (Body)"/>
                        </a:rPr>
                        <a:t> </a:t>
                      </a:r>
                      <a:r>
                        <a:rPr lang="en-US" sz="1400" b="0" dirty="0" smtClean="0">
                          <a:latin typeface="Calibri (Body)"/>
                        </a:rPr>
                        <a:t>An </a:t>
                      </a:r>
                      <a:r>
                        <a:rPr lang="en-US" sz="1400" b="0" dirty="0" err="1" smtClean="0">
                          <a:latin typeface="Calibri (Body)"/>
                        </a:rPr>
                        <a:t>Bình</a:t>
                      </a:r>
                      <a:r>
                        <a:rPr lang="en-US" sz="1400" b="0" dirty="0" smtClean="0">
                          <a:latin typeface="Calibri (Body)"/>
                        </a:rPr>
                        <a:t>, Tp. </a:t>
                      </a:r>
                      <a:r>
                        <a:rPr lang="en-US" sz="1400" b="0" dirty="0" err="1" smtClean="0">
                          <a:latin typeface="Calibri (Body)"/>
                        </a:rPr>
                        <a:t>Biên</a:t>
                      </a:r>
                      <a:r>
                        <a:rPr lang="en-US" sz="1400" b="0" dirty="0" smtClean="0">
                          <a:latin typeface="Calibri (Body)"/>
                        </a:rPr>
                        <a:t> </a:t>
                      </a:r>
                      <a:r>
                        <a:rPr lang="en-US" sz="1400" b="0" dirty="0" err="1" smtClean="0">
                          <a:latin typeface="Calibri (Body)"/>
                        </a:rPr>
                        <a:t>Hòa</a:t>
                      </a:r>
                      <a:r>
                        <a:rPr lang="en-US" sz="1400" b="0" dirty="0" smtClean="0">
                          <a:latin typeface="Calibri (Body)"/>
                        </a:rPr>
                        <a:t>, </a:t>
                      </a:r>
                      <a:r>
                        <a:rPr lang="en-US" sz="1400" b="0" dirty="0" err="1" smtClean="0">
                          <a:latin typeface="Calibri (Body)"/>
                        </a:rPr>
                        <a:t>Đồng</a:t>
                      </a:r>
                      <a:r>
                        <a:rPr lang="en-US" sz="1400" b="0" dirty="0" smtClean="0">
                          <a:latin typeface="Calibri (Body)"/>
                        </a:rPr>
                        <a:t> </a:t>
                      </a:r>
                      <a:r>
                        <a:rPr lang="en-US" sz="1400" b="0" dirty="0" err="1" smtClean="0">
                          <a:latin typeface="Calibri (Body)"/>
                        </a:rPr>
                        <a:t>Nai</a:t>
                      </a:r>
                      <a:endParaRPr lang="en-US" sz="1400" b="0" dirty="0">
                        <a:latin typeface="Calibri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 smtClean="0">
                          <a:latin typeface="Calibri (Body)"/>
                        </a:rPr>
                        <a:t>16,9 km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Calibri (Body)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latin typeface="Calibri (Body)"/>
                        </a:rPr>
                        <a:t>10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alibri (Body)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400" b="1" dirty="0" smtClean="0">
                          <a:solidFill>
                            <a:srgbClr val="00B050"/>
                          </a:solidFill>
                          <a:latin typeface="Calibri (Body)"/>
                        </a:rPr>
                        <a:t>Panko Vina</a:t>
                      </a:r>
                      <a:r>
                        <a:rPr lang="en-US" sz="1400" b="1" dirty="0" smtClean="0">
                          <a:solidFill>
                            <a:srgbClr val="00B050"/>
                          </a:solidFill>
                          <a:latin typeface="Calibri (Body)"/>
                        </a:rPr>
                        <a:t>,</a:t>
                      </a:r>
                      <a:r>
                        <a:rPr lang="vi-VN" sz="1400" b="1" dirty="0" smtClean="0">
                          <a:solidFill>
                            <a:srgbClr val="00B050"/>
                          </a:solidFill>
                          <a:latin typeface="Calibri (Body)"/>
                        </a:rPr>
                        <a:t>Đường N6, Mỹ Phước, Bến Cát, Bình Dương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 smtClean="0">
                          <a:latin typeface="Calibri (Body)"/>
                        </a:rPr>
                        <a:t>44,5 km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Calibri (Body)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/>
                        <a:t>TOTAL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/>
                        <a:t>907 Km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/>
                        <a:t>17h-43m</a:t>
                      </a:r>
                      <a:endParaRPr lang="en-US" sz="1600" b="1" kern="1200" dirty="0">
                        <a:solidFill>
                          <a:srgbClr val="0070C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5800" y="6096000"/>
            <a:ext cx="5779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ETA is only for Truck moving  , not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incluse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rest time of driver</a:t>
            </a:r>
          </a:p>
        </p:txBody>
      </p:sp>
    </p:spTree>
    <p:extLst>
      <p:ext uri="{BB962C8B-B14F-4D97-AF65-F5344CB8AC3E}">
        <p14:creationId xmlns:p14="http://schemas.microsoft.com/office/powerpoint/2010/main" val="114307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9405-53FD-4BB9-8DB9-1E8F61CDE7A3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09600" y="5791200"/>
            <a:ext cx="1600200" cy="990600"/>
            <a:chOff x="1143000" y="5622666"/>
            <a:chExt cx="1828800" cy="1082934"/>
          </a:xfrm>
        </p:grpSpPr>
        <p:sp>
          <p:nvSpPr>
            <p:cNvPr id="8" name="Right Arrow 7">
              <a:hlinkClick r:id="rId3"/>
            </p:cNvPr>
            <p:cNvSpPr/>
            <p:nvPr/>
          </p:nvSpPr>
          <p:spPr>
            <a:xfrm>
              <a:off x="1143000" y="5622666"/>
              <a:ext cx="1828800" cy="1082934"/>
            </a:xfrm>
            <a:prstGeom prst="rightArrow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47800" y="5869632"/>
              <a:ext cx="1371600" cy="504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2"/>
                  </a:solidFill>
                </a:rPr>
                <a:t>Check online </a:t>
              </a:r>
            </a:p>
            <a:p>
              <a:r>
                <a:rPr lang="en-US" sz="1200" b="1" dirty="0" smtClean="0">
                  <a:solidFill>
                    <a:schemeClr val="accent2"/>
                  </a:solidFill>
                </a:rPr>
                <a:t>Google Map</a:t>
              </a:r>
              <a:endParaRPr lang="en-US" sz="12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200400" y="6017109"/>
            <a:ext cx="1273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Main Route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43600" y="6017109"/>
            <a:ext cx="1211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Sub- Route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69075" y="1084818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PANKO TAM THĂNG – PANKO VINA ,BINH DUONG PROVINCE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300" y="1447800"/>
            <a:ext cx="79248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83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4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4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9405-53FD-4BB9-8DB9-1E8F61CDE7A3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61327" y="1126868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PANKO TAM THĂNG – TIENSA PORT , DA NANG CITY</a:t>
            </a:r>
            <a:endParaRPr lang="en-US" b="1" dirty="0">
              <a:solidFill>
                <a:srgbClr val="00B05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144949"/>
              </p:ext>
            </p:extLst>
          </p:nvPr>
        </p:nvGraphicFramePr>
        <p:xfrm>
          <a:off x="457200" y="2057400"/>
          <a:ext cx="80010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4953000"/>
                <a:gridCol w="1143000"/>
                <a:gridCol w="1295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Street</a:t>
                      </a:r>
                      <a:r>
                        <a:rPr lang="en-US" baseline="0" dirty="0" smtClean="0"/>
                        <a:t>s </a:t>
                      </a:r>
                      <a:r>
                        <a:rPr lang="en-US" baseline="0" dirty="0" err="1" smtClean="0"/>
                        <a:t>Name_Distric_Provice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Distance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ETA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n-lt"/>
                        </a:rPr>
                        <a:t>1</a:t>
                      </a:r>
                      <a:endParaRPr lang="en-US" sz="1600" b="0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 b="1" dirty="0" smtClean="0">
                          <a:latin typeface="+mn-lt"/>
                        </a:rPr>
                        <a:t>Công Ty TNHH MTV Panko Tam Thăng</a:t>
                      </a:r>
                      <a:endParaRPr lang="vi-VN" sz="1600" b="1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+mn-lt"/>
                        </a:rPr>
                        <a:t>2</a:t>
                      </a:r>
                      <a:endParaRPr lang="en-US" sz="1600" b="0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kern="1200" dirty="0" err="1" smtClean="0">
                          <a:latin typeface="+mn-lt"/>
                        </a:rPr>
                        <a:t>Cẩm</a:t>
                      </a:r>
                      <a:r>
                        <a:rPr lang="en-US" sz="1600" b="0" kern="1200" dirty="0" smtClean="0">
                          <a:latin typeface="+mn-lt"/>
                        </a:rPr>
                        <a:t> </a:t>
                      </a:r>
                      <a:r>
                        <a:rPr lang="en-US" sz="1600" b="0" kern="1200" dirty="0" err="1" smtClean="0">
                          <a:latin typeface="+mn-lt"/>
                        </a:rPr>
                        <a:t>Lệ</a:t>
                      </a:r>
                      <a:r>
                        <a:rPr lang="en-US" sz="1600" b="0" kern="1200" dirty="0" smtClean="0">
                          <a:latin typeface="+mn-lt"/>
                        </a:rPr>
                        <a:t> </a:t>
                      </a:r>
                      <a:r>
                        <a:rPr lang="en-US" sz="1600" b="0" kern="1200" dirty="0" err="1" smtClean="0">
                          <a:latin typeface="+mn-lt"/>
                        </a:rPr>
                        <a:t>Bridge,Thanh</a:t>
                      </a:r>
                      <a:r>
                        <a:rPr lang="en-US" sz="1600" b="0" kern="1200" dirty="0" smtClean="0">
                          <a:latin typeface="+mn-lt"/>
                        </a:rPr>
                        <a:t> </a:t>
                      </a:r>
                      <a:r>
                        <a:rPr lang="en-US" sz="1600" b="0" kern="1200" dirty="0" err="1" smtClean="0">
                          <a:latin typeface="+mn-lt"/>
                        </a:rPr>
                        <a:t>Khê</a:t>
                      </a:r>
                      <a:r>
                        <a:rPr lang="en-US" sz="1600" b="0" kern="1200" dirty="0" smtClean="0">
                          <a:latin typeface="+mn-lt"/>
                        </a:rPr>
                        <a:t>, </a:t>
                      </a:r>
                      <a:r>
                        <a:rPr lang="en-US" sz="1600" b="0" kern="1200" dirty="0" err="1" smtClean="0">
                          <a:latin typeface="+mn-lt"/>
                        </a:rPr>
                        <a:t>Đà</a:t>
                      </a:r>
                      <a:r>
                        <a:rPr lang="en-US" sz="1600" b="0" kern="1200" dirty="0" smtClean="0">
                          <a:latin typeface="+mn-lt"/>
                        </a:rPr>
                        <a:t> </a:t>
                      </a:r>
                      <a:r>
                        <a:rPr lang="en-US" sz="1600" b="0" kern="1200" dirty="0" err="1" smtClean="0">
                          <a:latin typeface="+mn-lt"/>
                        </a:rPr>
                        <a:t>Nẵng</a:t>
                      </a:r>
                      <a:endParaRPr lang="en-US" sz="1600" b="0" kern="12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+mn-lt"/>
                        </a:rPr>
                        <a:t>58,1 km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+mn-lt"/>
                        </a:rPr>
                        <a:t>3</a:t>
                      </a:r>
                      <a:endParaRPr lang="en-US" sz="1600" b="0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 b="0" dirty="0" smtClean="0">
                          <a:latin typeface="+mn-lt"/>
                        </a:rPr>
                        <a:t>Cầu Tiên Sơn</a:t>
                      </a:r>
                      <a:r>
                        <a:rPr lang="en-US" sz="1600" b="0" baseline="0" dirty="0" smtClean="0">
                          <a:latin typeface="+mn-lt"/>
                        </a:rPr>
                        <a:t> Bridge,</a:t>
                      </a:r>
                      <a:r>
                        <a:rPr lang="vi-VN" sz="1600" b="0" dirty="0" smtClean="0">
                          <a:latin typeface="+mn-lt"/>
                        </a:rPr>
                        <a:t> Ngũ Hành Sơn</a:t>
                      </a:r>
                      <a:r>
                        <a:rPr lang="en-US" sz="1600" b="0" dirty="0" smtClean="0">
                          <a:latin typeface="+mn-lt"/>
                        </a:rPr>
                        <a:t> </a:t>
                      </a:r>
                      <a:r>
                        <a:rPr lang="en-US" sz="1600" b="0" dirty="0" err="1" smtClean="0">
                          <a:latin typeface="+mn-lt"/>
                        </a:rPr>
                        <a:t>Dist</a:t>
                      </a:r>
                      <a:endParaRPr lang="vi-VN" sz="1600" b="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 smtClean="0">
                          <a:latin typeface="+mn-lt"/>
                        </a:rPr>
                        <a:t>5,1 km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+mn-lt"/>
                        </a:rPr>
                        <a:t>4</a:t>
                      </a:r>
                      <a:endParaRPr lang="en-US" sz="1600" b="0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 b="0" dirty="0" smtClean="0">
                          <a:latin typeface="+mn-lt"/>
                        </a:rPr>
                        <a:t>Ngô Quyền</a:t>
                      </a:r>
                      <a:r>
                        <a:rPr lang="en-US" sz="1600" b="0" dirty="0" smtClean="0">
                          <a:latin typeface="+mn-lt"/>
                        </a:rPr>
                        <a:t> Road ( AH17),</a:t>
                      </a:r>
                      <a:r>
                        <a:rPr lang="en-US" sz="1600" b="0" baseline="0" dirty="0" smtClean="0">
                          <a:latin typeface="+mn-lt"/>
                        </a:rPr>
                        <a:t> </a:t>
                      </a:r>
                      <a:r>
                        <a:rPr lang="vi-VN" sz="1600" b="0" dirty="0" smtClean="0">
                          <a:latin typeface="+mn-lt"/>
                        </a:rPr>
                        <a:t>Sơn Trà</a:t>
                      </a:r>
                      <a:r>
                        <a:rPr lang="en-US" sz="1600" b="0" baseline="0" dirty="0" smtClean="0"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latin typeface="+mn-lt"/>
                        </a:rPr>
                        <a:t>Dist</a:t>
                      </a:r>
                      <a:endParaRPr lang="vi-VN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+mn-lt"/>
                        </a:rPr>
                        <a:t>6,9 km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latin typeface="+mn-lt"/>
                        </a:rPr>
                        <a:t>5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T</a:t>
                      </a:r>
                      <a:r>
                        <a:rPr lang="vi-VN" sz="16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iên Sa</a:t>
                      </a: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 Port</a:t>
                      </a:r>
                      <a:endParaRPr lang="vi-VN" sz="1600" b="1" dirty="0" smtClean="0">
                        <a:solidFill>
                          <a:srgbClr val="00B050"/>
                        </a:solidFill>
                        <a:latin typeface="+mn-lt"/>
                      </a:endParaRPr>
                    </a:p>
                    <a:p>
                      <a:r>
                        <a:rPr lang="vi-VN" sz="16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1 Yết Kiêu, Thọ Quang, Sơn Trà, Đà Nẵng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latin typeface="+mn-lt"/>
                        </a:rPr>
                        <a:t>8,2 km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/>
                        <a:t>TOTAL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/>
                        <a:t>78,3 Km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/>
                        <a:t>1h-48m</a:t>
                      </a:r>
                      <a:endParaRPr lang="en-US" sz="1600" b="1" kern="1200" dirty="0">
                        <a:solidFill>
                          <a:srgbClr val="0070C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5800" y="6096000"/>
            <a:ext cx="5779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ETA is only for Truck moving  , not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incluse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rest time of driver</a:t>
            </a:r>
          </a:p>
        </p:txBody>
      </p:sp>
    </p:spTree>
    <p:extLst>
      <p:ext uri="{BB962C8B-B14F-4D97-AF65-F5344CB8AC3E}">
        <p14:creationId xmlns:p14="http://schemas.microsoft.com/office/powerpoint/2010/main" val="298047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9405-53FD-4BB9-8DB9-1E8F61CDE7A3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09600" y="5791200"/>
            <a:ext cx="1600200" cy="990600"/>
            <a:chOff x="1143000" y="5622666"/>
            <a:chExt cx="1828800" cy="1082934"/>
          </a:xfrm>
        </p:grpSpPr>
        <p:sp>
          <p:nvSpPr>
            <p:cNvPr id="8" name="Right Arrow 7">
              <a:hlinkClick r:id="rId3"/>
            </p:cNvPr>
            <p:cNvSpPr/>
            <p:nvPr/>
          </p:nvSpPr>
          <p:spPr>
            <a:xfrm>
              <a:off x="1143000" y="5622666"/>
              <a:ext cx="1828800" cy="1082934"/>
            </a:xfrm>
            <a:prstGeom prst="rightArrow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47800" y="5869632"/>
              <a:ext cx="1371600" cy="504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2"/>
                  </a:solidFill>
                </a:rPr>
                <a:t>Check online </a:t>
              </a:r>
            </a:p>
            <a:p>
              <a:r>
                <a:rPr lang="en-US" sz="1200" b="1" dirty="0" smtClean="0">
                  <a:solidFill>
                    <a:schemeClr val="accent2"/>
                  </a:solidFill>
                </a:rPr>
                <a:t>Google Map</a:t>
              </a:r>
              <a:endParaRPr lang="en-US" sz="12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200400" y="6017109"/>
            <a:ext cx="1273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Main Route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43600" y="6017109"/>
            <a:ext cx="1211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Sub- Route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69075" y="1084818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PANKO TAM THĂNG – 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TIENSA PORT , DANANG CITY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79248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34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4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4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9405-53FD-4BB9-8DB9-1E8F61CDE7A3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61327" y="1126868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PANKO TAM THĂNG – AIRPORT  DA NANG CITY</a:t>
            </a:r>
            <a:endParaRPr lang="en-US" b="1" dirty="0">
              <a:solidFill>
                <a:srgbClr val="00B05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563340"/>
              </p:ext>
            </p:extLst>
          </p:nvPr>
        </p:nvGraphicFramePr>
        <p:xfrm>
          <a:off x="457200" y="2057400"/>
          <a:ext cx="8001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4953000"/>
                <a:gridCol w="1143000"/>
                <a:gridCol w="1295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Street</a:t>
                      </a:r>
                      <a:r>
                        <a:rPr lang="en-US" baseline="0" dirty="0" smtClean="0"/>
                        <a:t>s </a:t>
                      </a:r>
                      <a:r>
                        <a:rPr lang="en-US" baseline="0" dirty="0" err="1" smtClean="0"/>
                        <a:t>Name_Distric_Provice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Distance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ETA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n-lt"/>
                        </a:rPr>
                        <a:t>1</a:t>
                      </a:r>
                      <a:endParaRPr lang="en-US" sz="1600" b="0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 b="1" dirty="0" smtClean="0">
                          <a:latin typeface="+mn-lt"/>
                        </a:rPr>
                        <a:t>Công Ty TNHH MTV Panko Tam Thăng</a:t>
                      </a:r>
                      <a:endParaRPr lang="vi-VN" sz="1600" b="1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+mn-lt"/>
                        </a:rPr>
                        <a:t>2</a:t>
                      </a:r>
                      <a:endParaRPr lang="en-US" sz="1600" b="0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kern="1200" dirty="0" err="1" smtClean="0">
                          <a:latin typeface="+mn-lt"/>
                        </a:rPr>
                        <a:t>Cẩm</a:t>
                      </a:r>
                      <a:r>
                        <a:rPr lang="en-US" sz="1600" b="0" kern="1200" dirty="0" smtClean="0">
                          <a:latin typeface="+mn-lt"/>
                        </a:rPr>
                        <a:t> </a:t>
                      </a:r>
                      <a:r>
                        <a:rPr lang="en-US" sz="1600" b="0" kern="1200" dirty="0" err="1" smtClean="0">
                          <a:latin typeface="+mn-lt"/>
                        </a:rPr>
                        <a:t>Lệ</a:t>
                      </a:r>
                      <a:r>
                        <a:rPr lang="en-US" sz="1600" b="0" kern="1200" dirty="0" smtClean="0">
                          <a:latin typeface="+mn-lt"/>
                        </a:rPr>
                        <a:t> </a:t>
                      </a:r>
                      <a:r>
                        <a:rPr lang="en-US" sz="1600" b="0" kern="1200" dirty="0" err="1" smtClean="0">
                          <a:latin typeface="+mn-lt"/>
                        </a:rPr>
                        <a:t>Bridge,Thanh</a:t>
                      </a:r>
                      <a:r>
                        <a:rPr lang="en-US" sz="1600" b="0" kern="1200" dirty="0" smtClean="0">
                          <a:latin typeface="+mn-lt"/>
                        </a:rPr>
                        <a:t> </a:t>
                      </a:r>
                      <a:r>
                        <a:rPr lang="en-US" sz="1600" b="0" kern="1200" dirty="0" err="1" smtClean="0">
                          <a:latin typeface="+mn-lt"/>
                        </a:rPr>
                        <a:t>Khê</a:t>
                      </a:r>
                      <a:r>
                        <a:rPr lang="en-US" sz="1600" b="0" kern="1200" dirty="0" smtClean="0">
                          <a:latin typeface="+mn-lt"/>
                        </a:rPr>
                        <a:t>, </a:t>
                      </a:r>
                      <a:r>
                        <a:rPr lang="en-US" sz="1600" b="0" kern="1200" dirty="0" err="1" smtClean="0">
                          <a:latin typeface="+mn-lt"/>
                        </a:rPr>
                        <a:t>Đà</a:t>
                      </a:r>
                      <a:r>
                        <a:rPr lang="en-US" sz="1600" b="0" kern="1200" dirty="0" smtClean="0">
                          <a:latin typeface="+mn-lt"/>
                        </a:rPr>
                        <a:t> </a:t>
                      </a:r>
                      <a:r>
                        <a:rPr lang="en-US" sz="1600" b="0" kern="1200" dirty="0" err="1" smtClean="0">
                          <a:latin typeface="+mn-lt"/>
                        </a:rPr>
                        <a:t>Nẵng</a:t>
                      </a:r>
                      <a:endParaRPr lang="en-US" sz="1600" b="0" kern="12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+mn-lt"/>
                        </a:rPr>
                        <a:t>58 km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+mn-lt"/>
                        </a:rPr>
                        <a:t>3</a:t>
                      </a:r>
                      <a:endParaRPr lang="en-US" sz="1600" b="0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latin typeface="+mn-lt"/>
                        </a:rPr>
                        <a:t>Ông</a:t>
                      </a:r>
                      <a:r>
                        <a:rPr lang="en-US" sz="1600" b="0" baseline="0" dirty="0" smtClean="0"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latin typeface="+mn-lt"/>
                        </a:rPr>
                        <a:t>Ích</a:t>
                      </a:r>
                      <a:r>
                        <a:rPr lang="en-US" sz="1600" b="0" baseline="0" dirty="0" smtClean="0"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latin typeface="+mn-lt"/>
                        </a:rPr>
                        <a:t>Đường</a:t>
                      </a:r>
                      <a:r>
                        <a:rPr lang="en-US" sz="1600" b="0" baseline="0" dirty="0" smtClean="0">
                          <a:latin typeface="+mn-lt"/>
                        </a:rPr>
                        <a:t> Road</a:t>
                      </a:r>
                      <a:endParaRPr lang="vi-VN" sz="1600" b="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 smtClean="0">
                          <a:latin typeface="+mn-lt"/>
                        </a:rPr>
                        <a:t>1,6 km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+mn-lt"/>
                          <a:cs typeface="Calibri" pitchFamily="34" charset="0"/>
                        </a:rPr>
                        <a:t>4</a:t>
                      </a:r>
                      <a:endParaRPr lang="en-US" sz="1600" b="0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 smtClean="0">
                          <a:latin typeface="+mn-lt"/>
                        </a:rPr>
                        <a:t>Nguyễn</a:t>
                      </a:r>
                      <a:r>
                        <a:rPr lang="en-US" sz="1600" b="0" dirty="0" smtClean="0">
                          <a:latin typeface="+mn-lt"/>
                        </a:rPr>
                        <a:t> </a:t>
                      </a:r>
                      <a:r>
                        <a:rPr lang="en-US" sz="1600" b="0" dirty="0" err="1" smtClean="0">
                          <a:latin typeface="+mn-lt"/>
                        </a:rPr>
                        <a:t>Hữu</a:t>
                      </a:r>
                      <a:r>
                        <a:rPr lang="en-US" sz="1600" b="0" baseline="0" dirty="0" smtClean="0">
                          <a:latin typeface="+mn-lt"/>
                        </a:rPr>
                        <a:t> </a:t>
                      </a:r>
                      <a:r>
                        <a:rPr lang="en-US" sz="1600" b="0" baseline="0" dirty="0" err="1" smtClean="0">
                          <a:latin typeface="+mn-lt"/>
                        </a:rPr>
                        <a:t>Thọ</a:t>
                      </a:r>
                      <a:r>
                        <a:rPr lang="en-US" sz="1600" b="0" baseline="0" dirty="0" smtClean="0">
                          <a:latin typeface="+mn-lt"/>
                        </a:rPr>
                        <a:t> Road</a:t>
                      </a:r>
                      <a:endParaRPr lang="vi-VN" sz="1600" b="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2,8 km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latin typeface="+mn-lt"/>
                        </a:rPr>
                        <a:t>5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DA</a:t>
                      </a:r>
                      <a:r>
                        <a:rPr lang="en-US" sz="1600" b="1" baseline="0" dirty="0" smtClean="0">
                          <a:solidFill>
                            <a:srgbClr val="00B050"/>
                          </a:solidFill>
                          <a:latin typeface="+mn-lt"/>
                        </a:rPr>
                        <a:t> NANG INTERNATIONAL AIRPORT</a:t>
                      </a:r>
                      <a:endParaRPr lang="vi-VN" sz="1600" b="1" dirty="0" smtClean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latin typeface="+mn-lt"/>
                        </a:rPr>
                        <a:t>3 km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</a:rPr>
                        <a:t>TOTAL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</a:rPr>
                        <a:t>65,4 Km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</a:rPr>
                        <a:t>1h-28m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3400" y="4800600"/>
            <a:ext cx="5779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ETA is only for Truck moving  , not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incluse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rest time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driver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Route not allow for Container Truck, must be charge fee</a:t>
            </a:r>
          </a:p>
        </p:txBody>
      </p:sp>
    </p:spTree>
    <p:extLst>
      <p:ext uri="{BB962C8B-B14F-4D97-AF65-F5344CB8AC3E}">
        <p14:creationId xmlns:p14="http://schemas.microsoft.com/office/powerpoint/2010/main" val="219451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9405-53FD-4BB9-8DB9-1E8F61CDE7A3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09600" y="5791200"/>
            <a:ext cx="1600200" cy="990600"/>
            <a:chOff x="1143000" y="5622666"/>
            <a:chExt cx="1828800" cy="1082934"/>
          </a:xfrm>
        </p:grpSpPr>
        <p:sp>
          <p:nvSpPr>
            <p:cNvPr id="8" name="Right Arrow 7">
              <a:hlinkClick r:id="rId3"/>
            </p:cNvPr>
            <p:cNvSpPr/>
            <p:nvPr/>
          </p:nvSpPr>
          <p:spPr>
            <a:xfrm>
              <a:off x="1143000" y="5622666"/>
              <a:ext cx="1828800" cy="1082934"/>
            </a:xfrm>
            <a:prstGeom prst="rightArrow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47800" y="5869632"/>
              <a:ext cx="1371600" cy="504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2"/>
                  </a:solidFill>
                </a:rPr>
                <a:t>Check online </a:t>
              </a:r>
            </a:p>
            <a:p>
              <a:r>
                <a:rPr lang="en-US" sz="1200" b="1" dirty="0" smtClean="0">
                  <a:solidFill>
                    <a:schemeClr val="accent2"/>
                  </a:solidFill>
                </a:rPr>
                <a:t>Google Map</a:t>
              </a:r>
              <a:endParaRPr lang="en-US" sz="12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200400" y="6017109"/>
            <a:ext cx="1273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Main Route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43600" y="6017109"/>
            <a:ext cx="1211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Sub- Route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69075" y="1084818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PANKO TAM THĂNG – 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AIRPORT , DANANG CITY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043" y="1437821"/>
            <a:ext cx="7789333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94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4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4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9405-53FD-4BB9-8DB9-1E8F61CDE7A3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7418" y="2743200"/>
            <a:ext cx="8318367" cy="830997"/>
          </a:xfrm>
          <a:prstGeom prst="rect">
            <a:avLst/>
          </a:prstGeom>
          <a:noFill/>
        </p:spPr>
        <p:txBody>
          <a:bodyPr wrap="none" lIns="91440" tIns="45720" rIns="91440" bIns="45720" anchor="ctr" anchorCtr="0">
            <a:spAutoFit/>
          </a:bodyPr>
          <a:lstStyle/>
          <a:p>
            <a:pPr algn="ctr"/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Many thanks for your 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attention !</a:t>
            </a:r>
            <a:endParaRPr lang="en-US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17508" y="5638800"/>
            <a:ext cx="641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3810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</a:t>
            </a:r>
            <a:endParaRPr lang="en-US" sz="5400" b="1" cap="none" spc="150" dirty="0">
              <a:ln w="3810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30429" y="5638800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>
                <a:ln w="3810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</a:t>
            </a:r>
            <a:endParaRPr lang="en-US" sz="5400" b="1" cap="none" spc="150" dirty="0">
              <a:ln w="3810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11429" y="5638800"/>
            <a:ext cx="623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>
                <a:ln w="3810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</a:t>
            </a:r>
            <a:endParaRPr lang="en-US" sz="5400" b="1" cap="none" spc="150" dirty="0">
              <a:ln w="3810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874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9405-53FD-4BB9-8DB9-1E8F61CDE7A3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61327" y="1126868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PANKO TAM THĂNG - ICD TRANSIMEX, HCM CITY</a:t>
            </a:r>
            <a:endParaRPr lang="en-US" b="1" dirty="0">
              <a:solidFill>
                <a:srgbClr val="00B05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200" y="5715000"/>
            <a:ext cx="1600200" cy="990600"/>
            <a:chOff x="1143000" y="5622666"/>
            <a:chExt cx="1828800" cy="1082934"/>
          </a:xfrm>
        </p:grpSpPr>
        <p:sp>
          <p:nvSpPr>
            <p:cNvPr id="8" name="Right Arrow 7">
              <a:hlinkClick r:id="rId3"/>
            </p:cNvPr>
            <p:cNvSpPr/>
            <p:nvPr/>
          </p:nvSpPr>
          <p:spPr>
            <a:xfrm>
              <a:off x="1143000" y="5622666"/>
              <a:ext cx="1828800" cy="1082934"/>
            </a:xfrm>
            <a:prstGeom prst="rightArrow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47800" y="5869632"/>
              <a:ext cx="1371600" cy="504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2"/>
                  </a:solidFill>
                </a:rPr>
                <a:t>Check online </a:t>
              </a:r>
            </a:p>
            <a:p>
              <a:r>
                <a:rPr lang="en-US" sz="1200" b="1" dirty="0" smtClean="0">
                  <a:solidFill>
                    <a:schemeClr val="accent2"/>
                  </a:solidFill>
                </a:rPr>
                <a:t>Google Map</a:t>
              </a:r>
              <a:endParaRPr lang="en-US" sz="1200" b="1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523208"/>
            <a:ext cx="8153400" cy="411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39899" y="5899666"/>
            <a:ext cx="1273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Main Route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08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9405-53FD-4BB9-8DB9-1E8F61CDE7A3}" type="slidenum">
              <a:rPr lang="en-US" smtClean="0"/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61327" y="1126868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PANKO TAM THĂNG - ICD TRANSIMEX, HCM CITY</a:t>
            </a:r>
            <a:endParaRPr lang="en-US" b="1" dirty="0">
              <a:solidFill>
                <a:srgbClr val="00B05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75527" y="5936384"/>
            <a:ext cx="1371600" cy="756910"/>
            <a:chOff x="1143000" y="5622666"/>
            <a:chExt cx="1828800" cy="1082934"/>
          </a:xfrm>
        </p:grpSpPr>
        <p:sp>
          <p:nvSpPr>
            <p:cNvPr id="8" name="Right Arrow 7">
              <a:hlinkClick r:id="rId3"/>
            </p:cNvPr>
            <p:cNvSpPr/>
            <p:nvPr/>
          </p:nvSpPr>
          <p:spPr>
            <a:xfrm>
              <a:off x="1143000" y="5622666"/>
              <a:ext cx="1828800" cy="1082934"/>
            </a:xfrm>
            <a:prstGeom prst="rightArrow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47800" y="5869632"/>
              <a:ext cx="1371600" cy="504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2"/>
                  </a:solidFill>
                </a:rPr>
                <a:t>Check online </a:t>
              </a:r>
            </a:p>
            <a:p>
              <a:r>
                <a:rPr lang="en-US" sz="1200" b="1" dirty="0" smtClean="0">
                  <a:solidFill>
                    <a:schemeClr val="accent2"/>
                  </a:solidFill>
                </a:rPr>
                <a:t>Google Map</a:t>
              </a:r>
              <a:endParaRPr lang="en-US" sz="12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133600" y="6025634"/>
            <a:ext cx="1381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Sub- Route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57600" y="5948690"/>
            <a:ext cx="3824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If the route from Tam </a:t>
            </a:r>
            <a:r>
              <a:rPr lang="en-US" sz="1400" dirty="0" err="1">
                <a:solidFill>
                  <a:srgbClr val="7030A0"/>
                </a:solidFill>
              </a:rPr>
              <a:t>Thang</a:t>
            </a:r>
            <a:r>
              <a:rPr lang="en-US" sz="1400" dirty="0">
                <a:solidFill>
                  <a:srgbClr val="7030A0"/>
                </a:solidFill>
              </a:rPr>
              <a:t> to </a:t>
            </a:r>
            <a:r>
              <a:rPr lang="en-US" sz="1400" dirty="0" err="1">
                <a:solidFill>
                  <a:srgbClr val="7030A0"/>
                </a:solidFill>
              </a:rPr>
              <a:t>Hochiminh</a:t>
            </a:r>
            <a:r>
              <a:rPr lang="en-US" sz="1400" dirty="0">
                <a:solidFill>
                  <a:srgbClr val="7030A0"/>
                </a:solidFill>
              </a:rPr>
              <a:t> is not circulated, this route will be used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409315"/>
            <a:ext cx="7716816" cy="434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70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9405-53FD-4BB9-8DB9-1E8F61CDE7A3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61327" y="1126868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PANKO TAM THĂNG - ICD TRANSIMEX, HCM CITY</a:t>
            </a:r>
            <a:endParaRPr lang="en-US" b="1" dirty="0">
              <a:solidFill>
                <a:srgbClr val="00B05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8600" y="5996072"/>
            <a:ext cx="1371600" cy="609600"/>
            <a:chOff x="1143000" y="5622666"/>
            <a:chExt cx="1828800" cy="1082934"/>
          </a:xfrm>
        </p:grpSpPr>
        <p:sp>
          <p:nvSpPr>
            <p:cNvPr id="8" name="Right Arrow 7">
              <a:hlinkClick r:id="rId3"/>
            </p:cNvPr>
            <p:cNvSpPr/>
            <p:nvPr/>
          </p:nvSpPr>
          <p:spPr>
            <a:xfrm>
              <a:off x="1143000" y="5622666"/>
              <a:ext cx="1828800" cy="1082934"/>
            </a:xfrm>
            <a:prstGeom prst="rightArrow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47800" y="5869632"/>
              <a:ext cx="1371600" cy="504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2"/>
                  </a:solidFill>
                </a:rPr>
                <a:t>Check online </a:t>
              </a:r>
            </a:p>
            <a:p>
              <a:r>
                <a:rPr lang="en-US" sz="1200" b="1" dirty="0" smtClean="0">
                  <a:solidFill>
                    <a:schemeClr val="accent2"/>
                  </a:solidFill>
                </a:rPr>
                <a:t>Google Map</a:t>
              </a:r>
              <a:endParaRPr lang="en-US" sz="12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828800" y="6025634"/>
            <a:ext cx="1381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Sub- Route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05200" y="5949192"/>
            <a:ext cx="3824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Use this route to avoid Cu </a:t>
            </a:r>
            <a:r>
              <a:rPr lang="en-US" sz="1400" dirty="0" err="1">
                <a:solidFill>
                  <a:srgbClr val="7030A0"/>
                </a:solidFill>
              </a:rPr>
              <a:t>Mong</a:t>
            </a:r>
            <a:r>
              <a:rPr lang="en-US" sz="1400" dirty="0">
                <a:solidFill>
                  <a:srgbClr val="7030A0"/>
                </a:solidFill>
              </a:rPr>
              <a:t> Pass and </a:t>
            </a:r>
            <a:r>
              <a:rPr lang="en-US" sz="1400" dirty="0" err="1" smtClean="0">
                <a:solidFill>
                  <a:srgbClr val="7030A0"/>
                </a:solidFill>
              </a:rPr>
              <a:t>Deo</a:t>
            </a:r>
            <a:r>
              <a:rPr lang="en-US" sz="1400" dirty="0" smtClean="0">
                <a:solidFill>
                  <a:srgbClr val="7030A0"/>
                </a:solidFill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</a:rPr>
              <a:t>Ca</a:t>
            </a:r>
            <a:r>
              <a:rPr lang="en-US" sz="1400" dirty="0" smtClean="0">
                <a:solidFill>
                  <a:srgbClr val="7030A0"/>
                </a:solidFill>
              </a:rPr>
              <a:t> Tunnel</a:t>
            </a:r>
            <a:endParaRPr lang="en-US" sz="1400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164" y="1446238"/>
            <a:ext cx="7836058" cy="440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99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9405-53FD-4BB9-8DB9-1E8F61CDE7A3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61327" y="1126868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PANKO TAM THĂNG - ICD PHUOC LONG, HCM CITY</a:t>
            </a:r>
            <a:endParaRPr lang="en-US" b="1" dirty="0">
              <a:solidFill>
                <a:srgbClr val="00B05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123507"/>
              </p:ext>
            </p:extLst>
          </p:nvPr>
        </p:nvGraphicFramePr>
        <p:xfrm>
          <a:off x="528638" y="1524000"/>
          <a:ext cx="8001000" cy="464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4648200"/>
                <a:gridCol w="1447800"/>
                <a:gridCol w="1295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Street</a:t>
                      </a:r>
                      <a:r>
                        <a:rPr lang="en-US" baseline="0" dirty="0" smtClean="0"/>
                        <a:t>s </a:t>
                      </a:r>
                      <a:r>
                        <a:rPr lang="en-US" baseline="0" dirty="0" err="1" smtClean="0"/>
                        <a:t>Name_Distric_Provice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Distance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ETA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 b="1" dirty="0" smtClean="0">
                          <a:latin typeface="Calibri" pitchFamily="34" charset="0"/>
                          <a:cs typeface="Calibri" pitchFamily="34" charset="0"/>
                        </a:rPr>
                        <a:t>Công Ty TNHH MTV Panko Tam Thăng</a:t>
                      </a:r>
                      <a:endParaRPr lang="vi-VN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Tp.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Quảng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Ngãi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Quảng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Ngãi</a:t>
                      </a:r>
                      <a:endParaRPr lang="en-US" sz="1600" b="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75,5 km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Bùi Thị Xuân, Tp. Qui Nhơn, Bình Định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177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km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Hòa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Kiến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Tp.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Tuy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Hòa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Phú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Yên</a:t>
                      </a:r>
                      <a:endParaRPr lang="vi-VN" sz="1600" b="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90,5 km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Diên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Khánh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Diên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Khánh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Khánh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Hòa</a:t>
                      </a:r>
                      <a:endParaRPr lang="vi-VN" sz="1600" b="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122 km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Chợ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Lầu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Bình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Thuận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Việt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Nam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175 km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Long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Khánh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Đồng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Nai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172 km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Hồ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Chí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Minh - Long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Thành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-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Dầu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Giây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Highway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14,3 km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9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Toll </a:t>
                      </a:r>
                      <a:r>
                        <a:rPr lang="vi-VN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Hà Nội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Highway</a:t>
                      </a:r>
                      <a:r>
                        <a:rPr lang="vi-VN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9 District, HCM</a:t>
                      </a:r>
                      <a:endParaRPr lang="vi-VN" sz="1600" b="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57,8 km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 b="1" dirty="0" smtClean="0">
                          <a:solidFill>
                            <a:srgbClr val="00B050"/>
                          </a:solidFill>
                        </a:rPr>
                        <a:t>ICD PHƯỚC LONG 3 (Depot 622)</a:t>
                      </a:r>
                    </a:p>
                    <a:p>
                      <a:r>
                        <a:rPr lang="vi-VN" sz="1600" dirty="0" smtClean="0">
                          <a:solidFill>
                            <a:srgbClr val="00B050"/>
                          </a:solidFill>
                        </a:rPr>
                        <a:t>Trường Thọ, Thủ Đức, Hồ Chí Minh, Việt Nam </a:t>
                      </a:r>
                      <a:endParaRPr lang="vi-VN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1,6 km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TOTAL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855 Km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70C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16h-31m</a:t>
                      </a:r>
                      <a:endParaRPr lang="en-US" sz="1600" b="1" kern="1200" dirty="0">
                        <a:solidFill>
                          <a:srgbClr val="0070C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28638" y="6210301"/>
            <a:ext cx="5779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ETA is only for Truck moving  , not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incluse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rest time of driver</a:t>
            </a:r>
          </a:p>
        </p:txBody>
      </p:sp>
    </p:spTree>
    <p:extLst>
      <p:ext uri="{BB962C8B-B14F-4D97-AF65-F5344CB8AC3E}">
        <p14:creationId xmlns:p14="http://schemas.microsoft.com/office/powerpoint/2010/main" val="48853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9405-53FD-4BB9-8DB9-1E8F61CDE7A3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61327" y="1126868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PANKO TAM THĂNG - ICD PHUOC LONG , HCM CITY</a:t>
            </a:r>
            <a:endParaRPr lang="en-US" b="1" dirty="0">
              <a:solidFill>
                <a:srgbClr val="00B05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9600" y="5791200"/>
            <a:ext cx="1600200" cy="990600"/>
            <a:chOff x="1143000" y="5622666"/>
            <a:chExt cx="1828800" cy="1082934"/>
          </a:xfrm>
        </p:grpSpPr>
        <p:sp>
          <p:nvSpPr>
            <p:cNvPr id="8" name="Right Arrow 7">
              <a:hlinkClick r:id="rId3"/>
            </p:cNvPr>
            <p:cNvSpPr/>
            <p:nvPr/>
          </p:nvSpPr>
          <p:spPr>
            <a:xfrm>
              <a:off x="1143000" y="5622666"/>
              <a:ext cx="1828800" cy="1082934"/>
            </a:xfrm>
            <a:prstGeom prst="rightArrow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47800" y="5869632"/>
              <a:ext cx="1371600" cy="504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2"/>
                  </a:solidFill>
                </a:rPr>
                <a:t>Check online </a:t>
              </a:r>
            </a:p>
            <a:p>
              <a:r>
                <a:rPr lang="en-US" sz="1200" b="1" dirty="0" smtClean="0">
                  <a:solidFill>
                    <a:schemeClr val="accent2"/>
                  </a:solidFill>
                </a:rPr>
                <a:t>Google Map</a:t>
              </a:r>
              <a:endParaRPr lang="en-US" sz="12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200400" y="6017109"/>
            <a:ext cx="1273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Main Route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43600" y="6017109"/>
            <a:ext cx="1211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Sub- Route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696200" cy="432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87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9405-53FD-4BB9-8DB9-1E8F61CDE7A3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61327" y="1126868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PANKO TAM THĂNG – CAT LAI PORT, HCM CITY</a:t>
            </a:r>
            <a:endParaRPr lang="en-US" b="1" dirty="0">
              <a:solidFill>
                <a:srgbClr val="00B05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387466"/>
              </p:ext>
            </p:extLst>
          </p:nvPr>
        </p:nvGraphicFramePr>
        <p:xfrm>
          <a:off x="533400" y="1600200"/>
          <a:ext cx="8001000" cy="443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4648200"/>
                <a:gridCol w="1447800"/>
                <a:gridCol w="1295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Street</a:t>
                      </a:r>
                      <a:r>
                        <a:rPr lang="en-US" baseline="0" dirty="0" smtClean="0"/>
                        <a:t>s </a:t>
                      </a:r>
                      <a:r>
                        <a:rPr lang="en-US" baseline="0" dirty="0" err="1" smtClean="0"/>
                        <a:t>Name_Distric_Provice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Distance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ETA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 b="1" dirty="0" smtClean="0">
                          <a:latin typeface="Calibri" pitchFamily="34" charset="0"/>
                          <a:cs typeface="Calibri" pitchFamily="34" charset="0"/>
                        </a:rPr>
                        <a:t>Công Ty TNHH MTV Panko Tam Thăng</a:t>
                      </a:r>
                      <a:endParaRPr lang="vi-VN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Tp.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Quảng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Ngãi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Quảng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Ngãi</a:t>
                      </a:r>
                      <a:endParaRPr lang="en-US" sz="1600" b="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75,5 km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Bùi Thị Xuân, Tp. Qui Nhơn, Bình Định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177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km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Hòa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Kiến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Tp.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Tuy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Hòa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Phú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Yên</a:t>
                      </a:r>
                      <a:endParaRPr lang="vi-VN" sz="1600" b="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90,5 km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Diên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Khánh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Diên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Khánh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Khánh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Hòa</a:t>
                      </a:r>
                      <a:endParaRPr lang="vi-VN" sz="1600" b="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122 km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Chợ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Lầu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Bình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Thuận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Việt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Nam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175 km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Long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Khánh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Đồng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Nai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172 km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Hồ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Chí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Minh - Long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Thành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-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Dầu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Giây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Highway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14,3 km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9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</a:t>
                      </a:r>
                      <a:r>
                        <a:rPr lang="vi-VN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õ Chí Công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</a:t>
                      </a:r>
                      <a:r>
                        <a:rPr lang="vi-VN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Bình Trưng Đông,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Dist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2,HCM City</a:t>
                      </a:r>
                      <a:endParaRPr lang="vi-VN" sz="16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51,3 km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Cat Lai Port,</a:t>
                      </a:r>
                      <a:r>
                        <a:rPr lang="en-US" sz="1600" b="1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00B050"/>
                          </a:solidFill>
                        </a:rPr>
                        <a:t>Nguyễn</a:t>
                      </a:r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00B050"/>
                          </a:solidFill>
                        </a:rPr>
                        <a:t>Thị</a:t>
                      </a:r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00B050"/>
                          </a:solidFill>
                        </a:rPr>
                        <a:t>Định</a:t>
                      </a:r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, </a:t>
                      </a:r>
                      <a:r>
                        <a:rPr lang="en-US" sz="1600" b="1" dirty="0" err="1" smtClean="0">
                          <a:solidFill>
                            <a:srgbClr val="00B050"/>
                          </a:solidFill>
                        </a:rPr>
                        <a:t>Cát</a:t>
                      </a:r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00B050"/>
                          </a:solidFill>
                        </a:rPr>
                        <a:t>Lái</a:t>
                      </a:r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, HCM City 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4,4 km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TOTAL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881 Km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70C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16h-30m</a:t>
                      </a:r>
                      <a:endParaRPr lang="en-US" sz="1600" b="1" kern="1200" dirty="0">
                        <a:solidFill>
                          <a:srgbClr val="0070C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3400" y="6096000"/>
            <a:ext cx="5779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ETA is only for Truck moving  , not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incluse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rest time of driver</a:t>
            </a:r>
          </a:p>
        </p:txBody>
      </p:sp>
    </p:spTree>
    <p:extLst>
      <p:ext uri="{BB962C8B-B14F-4D97-AF65-F5344CB8AC3E}">
        <p14:creationId xmlns:p14="http://schemas.microsoft.com/office/powerpoint/2010/main" val="291691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9405-53FD-4BB9-8DB9-1E8F61CDE7A3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61327" y="1126868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PANKO TAM THĂNG – CATLAI PORT, HCM CITY </a:t>
            </a:r>
            <a:endParaRPr lang="en-US" b="1" dirty="0">
              <a:solidFill>
                <a:srgbClr val="00B05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9600" y="5791200"/>
            <a:ext cx="1600200" cy="990600"/>
            <a:chOff x="1143000" y="5622666"/>
            <a:chExt cx="1828800" cy="1082934"/>
          </a:xfrm>
        </p:grpSpPr>
        <p:sp>
          <p:nvSpPr>
            <p:cNvPr id="8" name="Right Arrow 7">
              <a:hlinkClick r:id="rId3"/>
            </p:cNvPr>
            <p:cNvSpPr/>
            <p:nvPr/>
          </p:nvSpPr>
          <p:spPr>
            <a:xfrm>
              <a:off x="1143000" y="5622666"/>
              <a:ext cx="1828800" cy="1082934"/>
            </a:xfrm>
            <a:prstGeom prst="rightArrow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47800" y="5869632"/>
              <a:ext cx="1371600" cy="504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2"/>
                  </a:solidFill>
                </a:rPr>
                <a:t>Check online </a:t>
              </a:r>
            </a:p>
            <a:p>
              <a:r>
                <a:rPr lang="en-US" sz="1200" b="1" dirty="0" smtClean="0">
                  <a:solidFill>
                    <a:schemeClr val="accent2"/>
                  </a:solidFill>
                </a:rPr>
                <a:t>Google Map</a:t>
              </a:r>
              <a:endParaRPr lang="en-US" sz="12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200400" y="6017109"/>
            <a:ext cx="1273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Main Route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43600" y="6017109"/>
            <a:ext cx="1211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Sub- Route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997" y="1447800"/>
            <a:ext cx="7508556" cy="422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70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9405-53FD-4BB9-8DB9-1E8F61CDE7A3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61327" y="1126868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PANKO TAM THĂNG – TÂN SƠN NHẤT AIRPORT, HCM CITY</a:t>
            </a:r>
            <a:endParaRPr lang="en-US" b="1" dirty="0">
              <a:solidFill>
                <a:srgbClr val="00B05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527867"/>
              </p:ext>
            </p:extLst>
          </p:nvPr>
        </p:nvGraphicFramePr>
        <p:xfrm>
          <a:off x="533400" y="1600200"/>
          <a:ext cx="8001000" cy="427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4648200"/>
                <a:gridCol w="1447800"/>
                <a:gridCol w="1295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Street</a:t>
                      </a:r>
                      <a:r>
                        <a:rPr lang="en-US" baseline="0" dirty="0" smtClean="0"/>
                        <a:t>s </a:t>
                      </a:r>
                      <a:r>
                        <a:rPr lang="en-US" baseline="0" dirty="0" err="1" smtClean="0"/>
                        <a:t>Name_Distric_Provice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Distance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ETA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 b="1" dirty="0" smtClean="0">
                          <a:latin typeface="Calibri" pitchFamily="34" charset="0"/>
                          <a:cs typeface="Calibri" pitchFamily="34" charset="0"/>
                        </a:rPr>
                        <a:t>Công Ty TNHH MTV Panko Tam Thăng</a:t>
                      </a:r>
                      <a:endParaRPr lang="vi-VN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Tp.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Quảng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Ngãi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Quảng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Ngãi</a:t>
                      </a:r>
                      <a:endParaRPr lang="en-US" sz="1600" b="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75,5 km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Bùi Thị Xuân, Tp. Qui Nhơn, Bình Định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177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km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Hòa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Kiến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Tp.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Tuy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Hòa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Phú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Yên</a:t>
                      </a:r>
                      <a:endParaRPr lang="vi-VN" sz="1600" b="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90,5 km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Diên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Khánh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Diên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Khánh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Khánh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Hòa</a:t>
                      </a:r>
                      <a:endParaRPr lang="vi-VN" sz="1600" b="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122 km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Chợ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Lầu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Bình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Thuận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Việt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Nam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175 km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Long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Khánh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Đồng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Nai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172 km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Linh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Trung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Thủ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Đức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Hồ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Chí</a:t>
                      </a:r>
                      <a:r>
                        <a:rPr lang="en-US" sz="1600" dirty="0" smtClean="0"/>
                        <a:t> Minh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61 km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23:00 PM</a:t>
                      </a:r>
                      <a:r>
                        <a:rPr lang="en-US" sz="1600" b="1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– 05:00 AM</a:t>
                      </a:r>
                      <a:endParaRPr lang="en-US" sz="16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9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 b="1" dirty="0" smtClean="0">
                          <a:solidFill>
                            <a:srgbClr val="00B050"/>
                          </a:solidFill>
                        </a:rPr>
                        <a:t>Tan Son Nhat Cargo Services Co. Ltd</a:t>
                      </a:r>
                    </a:p>
                    <a:p>
                      <a:r>
                        <a:rPr lang="vi-VN" sz="1600" dirty="0" smtClean="0">
                          <a:solidFill>
                            <a:srgbClr val="00B050"/>
                          </a:solidFill>
                        </a:rPr>
                        <a:t>46-48, Hậu Giang, Phường 4, Hồ Chí Minh, </a:t>
                      </a:r>
                      <a:endParaRPr lang="vi-VN" sz="1600" b="0" kern="1200" dirty="0">
                        <a:solidFill>
                          <a:srgbClr val="00B05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17 km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TOTAL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890 Km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70C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17h-24m</a:t>
                      </a:r>
                      <a:endParaRPr lang="en-US" sz="1600" b="1" kern="1200" dirty="0">
                        <a:solidFill>
                          <a:srgbClr val="0070C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3400" y="5923518"/>
            <a:ext cx="5779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ETA is only for Truck moving  , not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incluse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rest time of driver</a:t>
            </a:r>
          </a:p>
        </p:txBody>
      </p:sp>
    </p:spTree>
    <p:extLst>
      <p:ext uri="{BB962C8B-B14F-4D97-AF65-F5344CB8AC3E}">
        <p14:creationId xmlns:p14="http://schemas.microsoft.com/office/powerpoint/2010/main" val="152488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1303</Words>
  <Application>Microsoft Office PowerPoint</Application>
  <PresentationFormat>On-screen Show (4:3)</PresentationFormat>
  <Paragraphs>366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69</cp:revision>
  <dcterms:created xsi:type="dcterms:W3CDTF">2017-09-21T03:10:32Z</dcterms:created>
  <dcterms:modified xsi:type="dcterms:W3CDTF">2017-10-05T02:00:08Z</dcterms:modified>
</cp:coreProperties>
</file>